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7"/>
  </p:notesMasterIdLst>
  <p:sldIdLst>
    <p:sldId id="256" r:id="rId18"/>
    <p:sldId id="257" r:id="rId19"/>
    <p:sldId id="258" r:id="rId20"/>
    <p:sldId id="259" r:id="rId21"/>
    <p:sldId id="260" r:id="rId22"/>
    <p:sldId id="261" r:id="rId23"/>
    <p:sldId id="262" r:id="rId24"/>
    <p:sldId id="263" r:id="rId25"/>
    <p:sldId id="264" r:id="rId26"/>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JetBrains Mono" charset="1" panose="02010509020102050004"/>
      <p:regular r:id="rId10"/>
    </p:embeddedFont>
    <p:embeddedFont>
      <p:font typeface="JetBrains Mono Bold" charset="1" panose="02010809030102050004"/>
      <p:regular r:id="rId11"/>
    </p:embeddedFont>
    <p:embeddedFont>
      <p:font typeface="JetBrains Mono Italics" charset="1" panose="02010509020102050004"/>
      <p:regular r:id="rId12"/>
    </p:embeddedFont>
    <p:embeddedFont>
      <p:font typeface="JetBrains Mono Bold Italics" charset="1" panose="02010809030102050004"/>
      <p:regular r:id="rId13"/>
    </p:embeddedFont>
    <p:embeddedFont>
      <p:font typeface="JetBrains Mono Medium" charset="1" panose="02010609020102050004"/>
      <p:regular r:id="rId14"/>
    </p:embeddedFont>
    <p:embeddedFont>
      <p:font typeface="JetBrains Mono Medium Bold" charset="1" panose="02010909030102050004"/>
      <p:regular r:id="rId15"/>
    </p:embeddedFont>
    <p:embeddedFont>
      <p:font typeface="JetBrains Mono Medium Italics" charset="1" panose="02010609020102050004"/>
      <p:regular r:id="rId16"/>
    </p:embeddedFont>
    <p:embeddedFont>
      <p:font typeface="JetBrains Mono Medium Bold Italics" charset="1" panose="02010909030102050004"/>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slides/slide1.xml" Type="http://schemas.openxmlformats.org/officeDocument/2006/relationships/slide"/><Relationship Id="rId19" Target="slides/slide2.xml" Type="http://schemas.openxmlformats.org/officeDocument/2006/relationships/slide"/><Relationship Id="rId2" Target="presProps.xml" Type="http://schemas.openxmlformats.org/officeDocument/2006/relationships/presProps"/><Relationship Id="rId20" Target="slides/slide3.xml" Type="http://schemas.openxmlformats.org/officeDocument/2006/relationships/slide"/><Relationship Id="rId21" Target="slides/slide4.xml" Type="http://schemas.openxmlformats.org/officeDocument/2006/relationships/slide"/><Relationship Id="rId22" Target="slides/slide5.xml" Type="http://schemas.openxmlformats.org/officeDocument/2006/relationships/slide"/><Relationship Id="rId23" Target="slides/slide6.xml" Type="http://schemas.openxmlformats.org/officeDocument/2006/relationships/slide"/><Relationship Id="rId24" Target="slides/slide7.xml" Type="http://schemas.openxmlformats.org/officeDocument/2006/relationships/slide"/><Relationship Id="rId25" Target="slides/slide8.xml" Type="http://schemas.openxmlformats.org/officeDocument/2006/relationships/slide"/><Relationship Id="rId26" Target="slides/slide9.xml" Type="http://schemas.openxmlformats.org/officeDocument/2006/relationships/slide"/><Relationship Id="rId27" Target="notesMasters/notesMaster1.xml" Type="http://schemas.openxmlformats.org/officeDocument/2006/relationships/notesMaster"/><Relationship Id="rId28" Target="theme/theme2.xml" Type="http://schemas.openxmlformats.org/officeDocument/2006/relationships/theme"/><Relationship Id="rId29" Target="notesSlides/notesSlide1.xml" Type="http://schemas.openxmlformats.org/officeDocument/2006/relationships/note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notesMasters/_rels/notesMaster1.xml.rels><?xml version="1.0" encoding="UTF-8" standalone="no"?><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Roxana Radu argues, “grasping who has the means and the capacity to stimulate, promote and sustain normative change, and under what conditions this process takes place, is central to taking forward debates on governance reform in the digital environment” (Radu, 2021)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 Id="rId4" Target="../media/image12.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3.png" Type="http://schemas.openxmlformats.org/officeDocument/2006/relationships/image"/><Relationship Id="rId4" Target="../media/image14.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737373"/>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8999"/>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504098" y="-2381833"/>
            <a:ext cx="15279803" cy="15050606"/>
          </a:xfrm>
          <a:prstGeom prst="rect">
            <a:avLst/>
          </a:prstGeom>
        </p:spPr>
      </p:pic>
      <p:sp>
        <p:nvSpPr>
          <p:cNvPr name="TextBox 3" id="3"/>
          <p:cNvSpPr txBox="true"/>
          <p:nvPr/>
        </p:nvSpPr>
        <p:spPr>
          <a:xfrm rot="0">
            <a:off x="2054625" y="3087401"/>
            <a:ext cx="14178750" cy="1447800"/>
          </a:xfrm>
          <a:prstGeom prst="rect">
            <a:avLst/>
          </a:prstGeom>
        </p:spPr>
        <p:txBody>
          <a:bodyPr anchor="t" rtlCol="false" tIns="0" lIns="0" bIns="0" rIns="0">
            <a:spAutoFit/>
          </a:bodyPr>
          <a:lstStyle/>
          <a:p>
            <a:pPr algn="ctr">
              <a:lnSpc>
                <a:spcPts val="11400"/>
              </a:lnSpc>
            </a:pPr>
            <a:r>
              <a:rPr lang="en-US" sz="9500">
                <a:solidFill>
                  <a:srgbClr val="FFFFFF"/>
                </a:solidFill>
                <a:latin typeface="JetBrains Mono Medium Bold"/>
              </a:rPr>
              <a:t>THE CYBER PERIPHERY</a:t>
            </a:r>
          </a:p>
        </p:txBody>
      </p:sp>
      <p:sp>
        <p:nvSpPr>
          <p:cNvPr name="TextBox 4" id="4"/>
          <p:cNvSpPr txBox="true"/>
          <p:nvPr/>
        </p:nvSpPr>
        <p:spPr>
          <a:xfrm rot="0">
            <a:off x="731425" y="5067271"/>
            <a:ext cx="16825149" cy="663644"/>
          </a:xfrm>
          <a:prstGeom prst="rect">
            <a:avLst/>
          </a:prstGeom>
        </p:spPr>
        <p:txBody>
          <a:bodyPr anchor="t" rtlCol="false" tIns="0" lIns="0" bIns="0" rIns="0">
            <a:spAutoFit/>
          </a:bodyPr>
          <a:lstStyle/>
          <a:p>
            <a:pPr algn="ctr">
              <a:lnSpc>
                <a:spcPts val="5421"/>
              </a:lnSpc>
            </a:pPr>
            <a:r>
              <a:rPr lang="en-US" sz="3872">
                <a:solidFill>
                  <a:srgbClr val="FFFFFF"/>
                </a:solidFill>
                <a:latin typeface="JetBrains Mono Bold"/>
              </a:rPr>
              <a:t>Cyber norms, Internet Governance and inequalities</a:t>
            </a:r>
          </a:p>
        </p:txBody>
      </p:sp>
      <p:sp>
        <p:nvSpPr>
          <p:cNvPr name="TextBox 5" id="5"/>
          <p:cNvSpPr txBox="true"/>
          <p:nvPr/>
        </p:nvSpPr>
        <p:spPr>
          <a:xfrm rot="0">
            <a:off x="773920" y="8644890"/>
            <a:ext cx="16485380" cy="613410"/>
          </a:xfrm>
          <a:prstGeom prst="rect">
            <a:avLst/>
          </a:prstGeom>
        </p:spPr>
        <p:txBody>
          <a:bodyPr anchor="t" rtlCol="false" tIns="0" lIns="0" bIns="0" rIns="0">
            <a:spAutoFit/>
          </a:bodyPr>
          <a:lstStyle/>
          <a:p>
            <a:pPr algn="ctr">
              <a:lnSpc>
                <a:spcPts val="5039"/>
              </a:lnSpc>
            </a:pPr>
            <a:r>
              <a:rPr lang="en-US" sz="3599">
                <a:solidFill>
                  <a:srgbClr val="FFFFFF"/>
                </a:solidFill>
                <a:latin typeface="JetBrains Mono Bold"/>
              </a:rPr>
              <a:t>Bernardo Beiriz - ICANN NextGen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5E5E5"/>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6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612046" y="-4493568"/>
            <a:ext cx="23448706" cy="23499297"/>
          </a:xfrm>
          <a:prstGeom prst="rect">
            <a:avLst/>
          </a:prstGeom>
        </p:spPr>
      </p:pic>
      <p:pic>
        <p:nvPicPr>
          <p:cNvPr name="Picture 3" id="3"/>
          <p:cNvPicPr>
            <a:picLocks noChangeAspect="true"/>
          </p:cNvPicPr>
          <p:nvPr/>
        </p:nvPicPr>
        <p:blipFill>
          <a:blip r:embed="rId4">
            <a:alphaModFix amt="49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1020264">
            <a:off x="18601052" y="2135644"/>
            <a:ext cx="12801600" cy="6015711"/>
          </a:xfrm>
          <a:prstGeom prst="rect">
            <a:avLst/>
          </a:prstGeom>
        </p:spPr>
      </p:pic>
      <p:sp>
        <p:nvSpPr>
          <p:cNvPr name="TextBox 4" id="4"/>
          <p:cNvSpPr txBox="true"/>
          <p:nvPr/>
        </p:nvSpPr>
        <p:spPr>
          <a:xfrm rot="0">
            <a:off x="3238839" y="1019175"/>
            <a:ext cx="11810322" cy="1762125"/>
          </a:xfrm>
          <a:prstGeom prst="rect">
            <a:avLst/>
          </a:prstGeom>
        </p:spPr>
        <p:txBody>
          <a:bodyPr anchor="t" rtlCol="false" tIns="0" lIns="0" bIns="0" rIns="0">
            <a:spAutoFit/>
          </a:bodyPr>
          <a:lstStyle/>
          <a:p>
            <a:pPr algn="ctr">
              <a:lnSpc>
                <a:spcPts val="6968"/>
              </a:lnSpc>
            </a:pPr>
            <a:r>
              <a:rPr lang="en-US" sz="5807">
                <a:solidFill>
                  <a:srgbClr val="000000"/>
                </a:solidFill>
                <a:latin typeface="JetBrains Mono Medium Bold"/>
              </a:rPr>
              <a:t>FROM WORLD-SYSTEM THEORY TO INTERNET GOVERNANCE</a:t>
            </a:r>
          </a:p>
        </p:txBody>
      </p:sp>
      <p:sp>
        <p:nvSpPr>
          <p:cNvPr name="TextBox 5" id="5"/>
          <p:cNvSpPr txBox="true"/>
          <p:nvPr/>
        </p:nvSpPr>
        <p:spPr>
          <a:xfrm rot="0">
            <a:off x="1405343" y="3432873"/>
            <a:ext cx="15477313" cy="1428750"/>
          </a:xfrm>
          <a:prstGeom prst="rect">
            <a:avLst/>
          </a:prstGeom>
        </p:spPr>
        <p:txBody>
          <a:bodyPr anchor="t" rtlCol="false" tIns="0" lIns="0" bIns="0" rIns="0">
            <a:spAutoFit/>
          </a:bodyPr>
          <a:lstStyle/>
          <a:p>
            <a:pPr algn="just">
              <a:lnSpc>
                <a:spcPts val="3762"/>
              </a:lnSpc>
            </a:pPr>
            <a:r>
              <a:rPr lang="en-US" sz="3135">
                <a:solidFill>
                  <a:srgbClr val="000000"/>
                </a:solidFill>
                <a:latin typeface="JetBrains Mono Medium"/>
              </a:rPr>
              <a:t>In the "world-system", the core and the periphery would engage in a relationship that resulted in the </a:t>
            </a:r>
            <a:r>
              <a:rPr lang="en-US" sz="3135">
                <a:solidFill>
                  <a:srgbClr val="000000"/>
                </a:solidFill>
                <a:latin typeface="JetBrains Mono Medium Bold"/>
              </a:rPr>
              <a:t>development of the core</a:t>
            </a:r>
            <a:r>
              <a:rPr lang="en-US" sz="3135">
                <a:solidFill>
                  <a:srgbClr val="000000"/>
                </a:solidFill>
                <a:latin typeface="JetBrains Mono Medium"/>
              </a:rPr>
              <a:t> and </a:t>
            </a:r>
            <a:r>
              <a:rPr lang="en-US" sz="3135">
                <a:solidFill>
                  <a:srgbClr val="000000"/>
                </a:solidFill>
                <a:latin typeface="JetBrains Mono Medium Bold"/>
              </a:rPr>
              <a:t>underdevelopment for the periphery</a:t>
            </a:r>
            <a:r>
              <a:rPr lang="en-US" sz="3135">
                <a:solidFill>
                  <a:srgbClr val="000000"/>
                </a:solidFill>
                <a:latin typeface="JetBrains Mono Medium"/>
              </a:rPr>
              <a:t> (Frank 1968)</a:t>
            </a:r>
          </a:p>
        </p:txBody>
      </p:sp>
      <p:sp>
        <p:nvSpPr>
          <p:cNvPr name="TextBox 6" id="6"/>
          <p:cNvSpPr txBox="true"/>
          <p:nvPr/>
        </p:nvSpPr>
        <p:spPr>
          <a:xfrm rot="0">
            <a:off x="3347411" y="5518848"/>
            <a:ext cx="11593178" cy="1905000"/>
          </a:xfrm>
          <a:prstGeom prst="rect">
            <a:avLst/>
          </a:prstGeom>
        </p:spPr>
        <p:txBody>
          <a:bodyPr anchor="t" rtlCol="false" tIns="0" lIns="0" bIns="0" rIns="0">
            <a:spAutoFit/>
          </a:bodyPr>
          <a:lstStyle/>
          <a:p>
            <a:pPr algn="just">
              <a:lnSpc>
                <a:spcPts val="3762"/>
              </a:lnSpc>
            </a:pPr>
            <a:r>
              <a:rPr lang="en-US" sz="3135">
                <a:solidFill>
                  <a:srgbClr val="000000"/>
                </a:solidFill>
                <a:latin typeface="JetBrains Mono Medium"/>
              </a:rPr>
              <a:t>The </a:t>
            </a:r>
            <a:r>
              <a:rPr lang="en-US" sz="3135">
                <a:solidFill>
                  <a:srgbClr val="000000"/>
                </a:solidFill>
                <a:latin typeface="JetBrains Mono Medium Bold"/>
              </a:rPr>
              <a:t>Digital Divide</a:t>
            </a:r>
            <a:r>
              <a:rPr lang="en-US" sz="3135">
                <a:solidFill>
                  <a:srgbClr val="000000"/>
                </a:solidFill>
                <a:latin typeface="JetBrains Mono Medium"/>
              </a:rPr>
              <a:t> as a first way of translating the core-periphery division to cyberspace: </a:t>
            </a:r>
            <a:r>
              <a:rPr lang="en-US" sz="3135">
                <a:solidFill>
                  <a:srgbClr val="000000"/>
                </a:solidFill>
                <a:latin typeface="JetBrains Mono Medium Bold"/>
              </a:rPr>
              <a:t>access </a:t>
            </a:r>
            <a:r>
              <a:rPr lang="en-US" sz="3135">
                <a:solidFill>
                  <a:srgbClr val="000000"/>
                </a:solidFill>
                <a:latin typeface="JetBrains Mono Medium"/>
              </a:rPr>
              <a:t>and </a:t>
            </a:r>
            <a:r>
              <a:rPr lang="en-US" sz="3135">
                <a:solidFill>
                  <a:srgbClr val="000000"/>
                </a:solidFill>
                <a:latin typeface="JetBrains Mono Medium Bold"/>
              </a:rPr>
              <a:t>expertise </a:t>
            </a:r>
            <a:r>
              <a:rPr lang="en-US" sz="3135">
                <a:solidFill>
                  <a:srgbClr val="000000"/>
                </a:solidFill>
                <a:latin typeface="JetBrains Mono Medium"/>
              </a:rPr>
              <a:t>related to </a:t>
            </a:r>
            <a:r>
              <a:rPr lang="en-US" sz="3135">
                <a:solidFill>
                  <a:srgbClr val="000000"/>
                </a:solidFill>
                <a:latin typeface="JetBrains Mono Medium Bold"/>
              </a:rPr>
              <a:t>Information and Communication Technologies (ICTs)</a:t>
            </a:r>
          </a:p>
        </p:txBody>
      </p:sp>
      <p:sp>
        <p:nvSpPr>
          <p:cNvPr name="TextBox 7" id="7"/>
          <p:cNvSpPr txBox="true"/>
          <p:nvPr/>
        </p:nvSpPr>
        <p:spPr>
          <a:xfrm rot="0">
            <a:off x="3347411" y="7609184"/>
            <a:ext cx="11593178" cy="1428750"/>
          </a:xfrm>
          <a:prstGeom prst="rect">
            <a:avLst/>
          </a:prstGeom>
        </p:spPr>
        <p:txBody>
          <a:bodyPr anchor="t" rtlCol="false" tIns="0" lIns="0" bIns="0" rIns="0">
            <a:spAutoFit/>
          </a:bodyPr>
          <a:lstStyle/>
          <a:p>
            <a:pPr algn="just">
              <a:lnSpc>
                <a:spcPts val="3762"/>
              </a:lnSpc>
            </a:pPr>
            <a:r>
              <a:rPr lang="en-US" sz="3135">
                <a:solidFill>
                  <a:srgbClr val="000000"/>
                </a:solidFill>
                <a:latin typeface="JetBrains Mono Medium Bold"/>
              </a:rPr>
              <a:t>Geopolitics </a:t>
            </a:r>
            <a:r>
              <a:rPr lang="en-US" sz="3135">
                <a:solidFill>
                  <a:srgbClr val="000000"/>
                </a:solidFill>
                <a:latin typeface="JetBrains Mono Medium"/>
              </a:rPr>
              <a:t>and </a:t>
            </a:r>
            <a:r>
              <a:rPr lang="en-US" sz="3135">
                <a:solidFill>
                  <a:srgbClr val="000000"/>
                </a:solidFill>
                <a:latin typeface="JetBrains Mono Medium Bold"/>
              </a:rPr>
              <a:t>power relations</a:t>
            </a:r>
            <a:r>
              <a:rPr lang="en-US" sz="3135">
                <a:solidFill>
                  <a:srgbClr val="000000"/>
                </a:solidFill>
                <a:latin typeface="JetBrains Mono Medium"/>
              </a:rPr>
              <a:t> as another way of understanding the core-periphery model: the </a:t>
            </a:r>
            <a:r>
              <a:rPr lang="en-US" sz="3135">
                <a:solidFill>
                  <a:srgbClr val="000000"/>
                </a:solidFill>
                <a:latin typeface="JetBrains Mono Medium Bold"/>
              </a:rPr>
              <a:t>two centers of Internet Governance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0694" t="9314" r="5773" b="0"/>
          <a:stretch>
            <a:fillRect/>
          </a:stretch>
        </p:blipFill>
        <p:spPr>
          <a:xfrm>
            <a:off x="0" y="0"/>
            <a:ext cx="18288000" cy="10287000"/>
          </a:xfrm>
          <a:prstGeom prst="rect">
            <a:avLst/>
          </a:prstGeom>
        </p:spPr>
      </p:pic>
      <p:pic>
        <p:nvPicPr>
          <p:cNvPr name="Picture 3" id="3"/>
          <p:cNvPicPr>
            <a:picLocks noChangeAspect="true"/>
          </p:cNvPicPr>
          <p:nvPr/>
        </p:nvPicPr>
        <p:blipFill>
          <a:blip r:embed="rId3">
            <a:alphaModFix amt="7999"/>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22420006" y="4234084"/>
            <a:ext cx="23448706" cy="23499297"/>
          </a:xfrm>
          <a:prstGeom prst="rect">
            <a:avLst/>
          </a:prstGeom>
        </p:spPr>
      </p:pic>
      <p:pic>
        <p:nvPicPr>
          <p:cNvPr name="Picture 4" id="4"/>
          <p:cNvPicPr>
            <a:picLocks noChangeAspect="true"/>
          </p:cNvPicPr>
          <p:nvPr/>
        </p:nvPicPr>
        <p:blipFill>
          <a:blip r:embed="rId5">
            <a:alphaModFix amt="49000"/>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1020264">
            <a:off x="18601052" y="2135644"/>
            <a:ext cx="12801600" cy="6015711"/>
          </a:xfrm>
          <a:prstGeom prst="rect">
            <a:avLst/>
          </a:prstGeom>
        </p:spPr>
      </p:pic>
      <p:sp>
        <p:nvSpPr>
          <p:cNvPr name="TextBox 5" id="5"/>
          <p:cNvSpPr txBox="true"/>
          <p:nvPr/>
        </p:nvSpPr>
        <p:spPr>
          <a:xfrm rot="0">
            <a:off x="3154819" y="7569776"/>
            <a:ext cx="14104481" cy="1676932"/>
          </a:xfrm>
          <a:prstGeom prst="rect">
            <a:avLst/>
          </a:prstGeom>
        </p:spPr>
        <p:txBody>
          <a:bodyPr anchor="t" rtlCol="false" tIns="0" lIns="0" bIns="0" rIns="0">
            <a:spAutoFit/>
          </a:bodyPr>
          <a:lstStyle/>
          <a:p>
            <a:pPr algn="ctr">
              <a:lnSpc>
                <a:spcPts val="6795"/>
              </a:lnSpc>
            </a:pPr>
            <a:r>
              <a:rPr lang="en-US" sz="4854">
                <a:solidFill>
                  <a:srgbClr val="000000"/>
                </a:solidFill>
                <a:latin typeface="JetBrains Mono Medium Bold Italics"/>
              </a:rPr>
              <a:t>MUCH MORE THAN "TWO CENTERS" IN INTERNET GOVERNANCE</a:t>
            </a:r>
          </a:p>
        </p:txBody>
      </p:sp>
      <p:sp>
        <p:nvSpPr>
          <p:cNvPr name="TextBox 6" id="6"/>
          <p:cNvSpPr txBox="true"/>
          <p:nvPr/>
        </p:nvSpPr>
        <p:spPr>
          <a:xfrm rot="0">
            <a:off x="6000008" y="9891743"/>
            <a:ext cx="12287992" cy="314325"/>
          </a:xfrm>
          <a:prstGeom prst="rect">
            <a:avLst/>
          </a:prstGeom>
        </p:spPr>
        <p:txBody>
          <a:bodyPr anchor="t" rtlCol="false" tIns="0" lIns="0" bIns="0" rIns="0">
            <a:spAutoFit/>
          </a:bodyPr>
          <a:lstStyle/>
          <a:p>
            <a:pPr algn="ctr">
              <a:lnSpc>
                <a:spcPts val="2520"/>
              </a:lnSpc>
              <a:spcBef>
                <a:spcPct val="0"/>
              </a:spcBef>
            </a:pPr>
            <a:r>
              <a:rPr lang="en-US" sz="2100">
                <a:solidFill>
                  <a:srgbClr val="000000"/>
                </a:solidFill>
                <a:latin typeface="JetBrains Mono Medium Bold"/>
              </a:rPr>
              <a:t>Source: The Digital Deciders (2018) by Morgus, Woolbright and Sherman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CCCCCC"/>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7999"/>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2920313" y="-10321722"/>
            <a:ext cx="23448706" cy="23499297"/>
          </a:xfrm>
          <a:prstGeom prst="rect">
            <a:avLst/>
          </a:prstGeom>
        </p:spPr>
      </p:pic>
      <p:pic>
        <p:nvPicPr>
          <p:cNvPr name="Picture 3" id="3"/>
          <p:cNvPicPr>
            <a:picLocks noChangeAspect="true"/>
          </p:cNvPicPr>
          <p:nvPr/>
        </p:nvPicPr>
        <p:blipFill>
          <a:blip r:embed="rId4">
            <a:alphaModFix amt="49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1020264">
            <a:off x="18601052" y="2135644"/>
            <a:ext cx="12801600" cy="6015711"/>
          </a:xfrm>
          <a:prstGeom prst="rect">
            <a:avLst/>
          </a:prstGeom>
        </p:spPr>
      </p:pic>
      <p:grpSp>
        <p:nvGrpSpPr>
          <p:cNvPr name="Group 4" id="4"/>
          <p:cNvGrpSpPr/>
          <p:nvPr/>
        </p:nvGrpSpPr>
        <p:grpSpPr>
          <a:xfrm rot="0">
            <a:off x="4011497" y="2108332"/>
            <a:ext cx="10265007" cy="2959655"/>
            <a:chOff x="0" y="0"/>
            <a:chExt cx="13686676" cy="3946206"/>
          </a:xfrm>
        </p:grpSpPr>
        <p:grpSp>
          <p:nvGrpSpPr>
            <p:cNvPr name="Group 5" id="5"/>
            <p:cNvGrpSpPr/>
            <p:nvPr/>
          </p:nvGrpSpPr>
          <p:grpSpPr>
            <a:xfrm rot="0">
              <a:off x="0" y="0"/>
              <a:ext cx="13686676" cy="3946206"/>
              <a:chOff x="0" y="0"/>
              <a:chExt cx="1075266" cy="310026"/>
            </a:xfrm>
          </p:grpSpPr>
          <p:sp>
            <p:nvSpPr>
              <p:cNvPr name="Freeform 6" id="6"/>
              <p:cNvSpPr/>
              <p:nvPr/>
            </p:nvSpPr>
            <p:spPr>
              <a:xfrm>
                <a:off x="0" y="0"/>
                <a:ext cx="1075266" cy="310026"/>
              </a:xfrm>
              <a:custGeom>
                <a:avLst/>
                <a:gdLst/>
                <a:ahLst/>
                <a:cxnLst/>
                <a:rect r="r" b="b" t="t" l="l"/>
                <a:pathLst>
                  <a:path h="310026" w="1075266">
                    <a:moveTo>
                      <a:pt x="872066" y="0"/>
                    </a:moveTo>
                    <a:lnTo>
                      <a:pt x="203200" y="0"/>
                    </a:lnTo>
                    <a:lnTo>
                      <a:pt x="0" y="155013"/>
                    </a:lnTo>
                    <a:lnTo>
                      <a:pt x="203200" y="310026"/>
                    </a:lnTo>
                    <a:lnTo>
                      <a:pt x="872066" y="310026"/>
                    </a:lnTo>
                    <a:lnTo>
                      <a:pt x="1075266" y="155013"/>
                    </a:lnTo>
                    <a:lnTo>
                      <a:pt x="872066" y="0"/>
                    </a:lnTo>
                    <a:close/>
                  </a:path>
                </a:pathLst>
              </a:custGeom>
              <a:solidFill>
                <a:srgbClr val="2AB694"/>
              </a:solidFill>
            </p:spPr>
          </p:sp>
          <p:sp>
            <p:nvSpPr>
              <p:cNvPr name="TextBox 7" id="7"/>
              <p:cNvSpPr txBox="true"/>
              <p:nvPr/>
            </p:nvSpPr>
            <p:spPr>
              <a:xfrm>
                <a:off x="152400" y="0"/>
                <a:ext cx="508000" cy="406400"/>
              </a:xfrm>
              <a:prstGeom prst="rect">
                <a:avLst/>
              </a:prstGeom>
            </p:spPr>
            <p:txBody>
              <a:bodyPr anchor="ctr" rtlCol="false" tIns="61090" lIns="61090" bIns="61090" rIns="61090"/>
              <a:lstStyle/>
              <a:p>
                <a:pPr algn="ctr">
                  <a:lnSpc>
                    <a:spcPts val="2520"/>
                  </a:lnSpc>
                </a:pPr>
              </a:p>
            </p:txBody>
          </p:sp>
        </p:grpSp>
        <p:pic>
          <p:nvPicPr>
            <p:cNvPr name="Picture 8" id="8"/>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10800000">
              <a:off x="5633839" y="1177549"/>
              <a:ext cx="2321790" cy="655906"/>
            </a:xfrm>
            <a:prstGeom prst="rect">
              <a:avLst/>
            </a:prstGeom>
          </p:spPr>
        </p:pic>
        <p:sp>
          <p:nvSpPr>
            <p:cNvPr name="TextBox 9" id="9"/>
            <p:cNvSpPr txBox="true"/>
            <p:nvPr/>
          </p:nvSpPr>
          <p:spPr>
            <a:xfrm rot="0">
              <a:off x="1539241" y="1288052"/>
              <a:ext cx="3795875" cy="1480605"/>
            </a:xfrm>
            <a:prstGeom prst="rect">
              <a:avLst/>
            </a:prstGeom>
          </p:spPr>
          <p:txBody>
            <a:bodyPr anchor="t" rtlCol="false" tIns="0" lIns="0" bIns="0" rIns="0">
              <a:spAutoFit/>
            </a:bodyPr>
            <a:lstStyle/>
            <a:p>
              <a:pPr algn="ctr">
                <a:lnSpc>
                  <a:spcPts val="4550"/>
                </a:lnSpc>
              </a:pPr>
              <a:r>
                <a:rPr lang="en-US" sz="3250">
                  <a:solidFill>
                    <a:srgbClr val="000000"/>
                  </a:solidFill>
                  <a:latin typeface="JetBrains Mono Medium Bold"/>
                </a:rPr>
                <a:t>Internet Governance</a:t>
              </a:r>
            </a:p>
          </p:txBody>
        </p:sp>
        <p:sp>
          <p:nvSpPr>
            <p:cNvPr name="TextBox 10" id="10"/>
            <p:cNvSpPr txBox="true"/>
            <p:nvPr/>
          </p:nvSpPr>
          <p:spPr>
            <a:xfrm rot="0">
              <a:off x="8486236" y="1671040"/>
              <a:ext cx="4090573" cy="718605"/>
            </a:xfrm>
            <a:prstGeom prst="rect">
              <a:avLst/>
            </a:prstGeom>
          </p:spPr>
          <p:txBody>
            <a:bodyPr anchor="t" rtlCol="false" tIns="0" lIns="0" bIns="0" rIns="0">
              <a:spAutoFit/>
            </a:bodyPr>
            <a:lstStyle/>
            <a:p>
              <a:pPr algn="ctr">
                <a:lnSpc>
                  <a:spcPts val="4550"/>
                </a:lnSpc>
              </a:pPr>
              <a:r>
                <a:rPr lang="en-US" sz="3250">
                  <a:solidFill>
                    <a:srgbClr val="000000"/>
                  </a:solidFill>
                  <a:latin typeface="JetBrains Mono Medium Bold"/>
                </a:rPr>
                <a:t>Inequalities</a:t>
              </a:r>
            </a:p>
          </p:txBody>
        </p:sp>
        <p:pic>
          <p:nvPicPr>
            <p:cNvPr name="Picture 11" id="11"/>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5633839" y="2070183"/>
              <a:ext cx="2321790" cy="655906"/>
            </a:xfrm>
            <a:prstGeom prst="rect">
              <a:avLst/>
            </a:prstGeom>
          </p:spPr>
        </p:pic>
      </p:grpSp>
      <p:sp>
        <p:nvSpPr>
          <p:cNvPr name="TextBox 12" id="12"/>
          <p:cNvSpPr txBox="true"/>
          <p:nvPr/>
        </p:nvSpPr>
        <p:spPr>
          <a:xfrm rot="0">
            <a:off x="2187473" y="6151257"/>
            <a:ext cx="13913054" cy="1722755"/>
          </a:xfrm>
          <a:prstGeom prst="rect">
            <a:avLst/>
          </a:prstGeom>
        </p:spPr>
        <p:txBody>
          <a:bodyPr anchor="t" rtlCol="false" tIns="0" lIns="0" bIns="0" rIns="0">
            <a:spAutoFit/>
          </a:bodyPr>
          <a:lstStyle/>
          <a:p>
            <a:pPr algn="just">
              <a:lnSpc>
                <a:spcPts val="4585"/>
              </a:lnSpc>
            </a:pPr>
            <a:r>
              <a:rPr lang="en-US" sz="3500">
                <a:solidFill>
                  <a:srgbClr val="000000"/>
                </a:solidFill>
                <a:latin typeface="JetBrains Mono Medium"/>
              </a:rPr>
              <a:t>Internet Governance </a:t>
            </a:r>
            <a:r>
              <a:rPr lang="en-US" sz="3500">
                <a:solidFill>
                  <a:srgbClr val="000000"/>
                </a:solidFill>
                <a:latin typeface="JetBrains Mono Medium Bold"/>
              </a:rPr>
              <a:t>does not</a:t>
            </a:r>
            <a:r>
              <a:rPr lang="en-US" sz="3500">
                <a:solidFill>
                  <a:srgbClr val="000000"/>
                </a:solidFill>
                <a:latin typeface="JetBrains Mono Medium"/>
              </a:rPr>
              <a:t> take place in a "</a:t>
            </a:r>
            <a:r>
              <a:rPr lang="en-US" sz="3500">
                <a:solidFill>
                  <a:srgbClr val="000000"/>
                </a:solidFill>
                <a:latin typeface="JetBrains Mono Medium Bold"/>
              </a:rPr>
              <a:t>vacuum</a:t>
            </a:r>
            <a:r>
              <a:rPr lang="en-US" sz="3500">
                <a:solidFill>
                  <a:srgbClr val="000000"/>
                </a:solidFill>
                <a:latin typeface="JetBrains Mono Medium"/>
              </a:rPr>
              <a:t>": therefore it </a:t>
            </a:r>
            <a:r>
              <a:rPr lang="en-US" sz="3500">
                <a:solidFill>
                  <a:srgbClr val="000000"/>
                </a:solidFill>
                <a:latin typeface="JetBrains Mono Medium Bold"/>
              </a:rPr>
              <a:t>cannot be separated</a:t>
            </a:r>
            <a:r>
              <a:rPr lang="en-US" sz="3500">
                <a:solidFill>
                  <a:srgbClr val="000000"/>
                </a:solidFill>
                <a:latin typeface="JetBrains Mono Medium"/>
              </a:rPr>
              <a:t> </a:t>
            </a:r>
            <a:r>
              <a:rPr lang="en-US" sz="3500">
                <a:solidFill>
                  <a:srgbClr val="000000"/>
                </a:solidFill>
                <a:latin typeface="JetBrains Mono Medium Bold"/>
              </a:rPr>
              <a:t>from the inequalities</a:t>
            </a:r>
            <a:r>
              <a:rPr lang="en-US" sz="3500">
                <a:solidFill>
                  <a:srgbClr val="000000"/>
                </a:solidFill>
                <a:latin typeface="JetBrains Mono Medium"/>
              </a:rPr>
              <a:t> that exist in the International System</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EEEEE"/>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5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5412840" y="-8472004"/>
            <a:ext cx="23448706" cy="23499297"/>
          </a:xfrm>
          <a:prstGeom prst="rect">
            <a:avLst/>
          </a:prstGeom>
        </p:spPr>
      </p:pic>
      <p:sp>
        <p:nvSpPr>
          <p:cNvPr name="TextBox 3" id="3"/>
          <p:cNvSpPr txBox="true"/>
          <p:nvPr/>
        </p:nvSpPr>
        <p:spPr>
          <a:xfrm rot="0">
            <a:off x="1028700" y="771085"/>
            <a:ext cx="16230600" cy="828675"/>
          </a:xfrm>
          <a:prstGeom prst="rect">
            <a:avLst/>
          </a:prstGeom>
        </p:spPr>
        <p:txBody>
          <a:bodyPr anchor="t" rtlCol="false" tIns="0" lIns="0" bIns="0" rIns="0">
            <a:spAutoFit/>
          </a:bodyPr>
          <a:lstStyle/>
          <a:p>
            <a:pPr algn="ctr">
              <a:lnSpc>
                <a:spcPts val="6599"/>
              </a:lnSpc>
            </a:pPr>
            <a:r>
              <a:rPr lang="en-US" sz="5499">
                <a:solidFill>
                  <a:srgbClr val="231F20"/>
                </a:solidFill>
                <a:latin typeface="JetBrains Mono Medium Bold"/>
              </a:rPr>
              <a:t>CYBER NORMS</a:t>
            </a:r>
          </a:p>
        </p:txBody>
      </p:sp>
      <p:sp>
        <p:nvSpPr>
          <p:cNvPr name="TextBox 4" id="4"/>
          <p:cNvSpPr txBox="true"/>
          <p:nvPr/>
        </p:nvSpPr>
        <p:spPr>
          <a:xfrm rot="0">
            <a:off x="4225022" y="4354508"/>
            <a:ext cx="9837957" cy="4903792"/>
          </a:xfrm>
          <a:prstGeom prst="rect">
            <a:avLst/>
          </a:prstGeom>
        </p:spPr>
        <p:txBody>
          <a:bodyPr anchor="t" rtlCol="false" tIns="0" lIns="0" bIns="0" rIns="0">
            <a:spAutoFit/>
          </a:bodyPr>
          <a:lstStyle/>
          <a:p>
            <a:pPr algn="just">
              <a:lnSpc>
                <a:spcPts val="4308"/>
              </a:lnSpc>
            </a:pPr>
            <a:r>
              <a:rPr lang="en-US" sz="3077">
                <a:solidFill>
                  <a:srgbClr val="000000"/>
                </a:solidFill>
                <a:latin typeface="JetBrains Mono Medium"/>
              </a:rPr>
              <a:t>As Finnemore and Hollis (2016) put it, "</a:t>
            </a:r>
            <a:r>
              <a:rPr lang="en-US" sz="3077">
                <a:solidFill>
                  <a:srgbClr val="000000"/>
                </a:solidFill>
                <a:latin typeface="JetBrains Mono Medium Bold"/>
              </a:rPr>
              <a:t>the history of the Internet is rife with examples of cyber norms that appeared out of habit</a:t>
            </a:r>
            <a:r>
              <a:rPr lang="en-US" sz="3077">
                <a:solidFill>
                  <a:srgbClr val="000000"/>
                </a:solidFill>
                <a:latin typeface="JetBrains Mono Medium"/>
              </a:rPr>
              <a:t>"</a:t>
            </a:r>
          </a:p>
          <a:p>
            <a:pPr algn="just">
              <a:lnSpc>
                <a:spcPts val="4308"/>
              </a:lnSpc>
            </a:pPr>
          </a:p>
          <a:p>
            <a:pPr algn="just">
              <a:lnSpc>
                <a:spcPts val="4308"/>
              </a:lnSpc>
              <a:spcBef>
                <a:spcPct val="0"/>
              </a:spcBef>
            </a:pPr>
            <a:r>
              <a:rPr lang="en-US" sz="3077">
                <a:solidFill>
                  <a:srgbClr val="000000"/>
                </a:solidFill>
                <a:latin typeface="JetBrains Mono Medium"/>
              </a:rPr>
              <a:t>"Generative or constitutive norms </a:t>
            </a:r>
            <a:r>
              <a:rPr lang="en-US" sz="3077">
                <a:solidFill>
                  <a:srgbClr val="000000"/>
                </a:solidFill>
                <a:latin typeface="JetBrains Mono Medium Bold"/>
              </a:rPr>
              <a:t>create new actors and new institutions</a:t>
            </a:r>
            <a:r>
              <a:rPr lang="en-US" sz="3077">
                <a:solidFill>
                  <a:srgbClr val="000000"/>
                </a:solidFill>
                <a:latin typeface="JetBrains Mono Medium"/>
              </a:rPr>
              <a:t> like the Internet Corporation for Assigned Names and Numbers (ICANN)"</a:t>
            </a:r>
          </a:p>
        </p:txBody>
      </p:sp>
      <p:sp>
        <p:nvSpPr>
          <p:cNvPr name="TextBox 5" id="5"/>
          <p:cNvSpPr txBox="true"/>
          <p:nvPr/>
        </p:nvSpPr>
        <p:spPr>
          <a:xfrm rot="0">
            <a:off x="4225022" y="2236495"/>
            <a:ext cx="9837957" cy="1509853"/>
          </a:xfrm>
          <a:prstGeom prst="rect">
            <a:avLst/>
          </a:prstGeom>
        </p:spPr>
        <p:txBody>
          <a:bodyPr anchor="t" rtlCol="false" tIns="0" lIns="0" bIns="0" rIns="0">
            <a:spAutoFit/>
          </a:bodyPr>
          <a:lstStyle/>
          <a:p>
            <a:pPr algn="just">
              <a:lnSpc>
                <a:spcPts val="4038"/>
              </a:lnSpc>
            </a:pPr>
            <a:r>
              <a:rPr lang="en-US" sz="3082">
                <a:solidFill>
                  <a:srgbClr val="000000"/>
                </a:solidFill>
                <a:latin typeface="JetBrains Mono Medium Bold"/>
              </a:rPr>
              <a:t>How </a:t>
            </a:r>
            <a:r>
              <a:rPr lang="en-US" sz="3082">
                <a:solidFill>
                  <a:srgbClr val="000000"/>
                </a:solidFill>
                <a:latin typeface="JetBrains Mono Medium"/>
              </a:rPr>
              <a:t>is this division between </a:t>
            </a:r>
            <a:r>
              <a:rPr lang="en-US" sz="3082">
                <a:solidFill>
                  <a:srgbClr val="000000"/>
                </a:solidFill>
                <a:latin typeface="JetBrains Mono Medium Bold"/>
              </a:rPr>
              <a:t>"cyber core"</a:t>
            </a:r>
            <a:r>
              <a:rPr lang="en-US" sz="3082">
                <a:solidFill>
                  <a:srgbClr val="000000"/>
                </a:solidFill>
                <a:latin typeface="JetBrains Mono Medium"/>
              </a:rPr>
              <a:t> and </a:t>
            </a:r>
            <a:r>
              <a:rPr lang="en-US" sz="3082">
                <a:solidFill>
                  <a:srgbClr val="000000"/>
                </a:solidFill>
                <a:latin typeface="JetBrains Mono Medium Bold"/>
              </a:rPr>
              <a:t>"cyber periphery"</a:t>
            </a:r>
            <a:r>
              <a:rPr lang="en-US" sz="3082">
                <a:solidFill>
                  <a:srgbClr val="000000"/>
                </a:solidFill>
                <a:latin typeface="JetBrains Mono Medium"/>
              </a:rPr>
              <a:t> influencing the </a:t>
            </a:r>
            <a:r>
              <a:rPr lang="en-US" sz="3082">
                <a:solidFill>
                  <a:srgbClr val="000000"/>
                </a:solidFill>
                <a:latin typeface="JetBrains Mono Medium Bold"/>
              </a:rPr>
              <a:t>development of cyber norms?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EEEEE"/>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5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3587714" y="-6789096"/>
            <a:ext cx="23448706" cy="23499297"/>
          </a:xfrm>
          <a:prstGeom prst="rect">
            <a:avLst/>
          </a:prstGeom>
        </p:spPr>
      </p:pic>
      <p:pic>
        <p:nvPicPr>
          <p:cNvPr name="Picture 3" id="3"/>
          <p:cNvPicPr>
            <a:picLocks noChangeAspect="true"/>
          </p:cNvPicPr>
          <p:nvPr/>
        </p:nvPicPr>
        <p:blipFill>
          <a:blip r:embed="rId4"/>
          <a:srcRect l="19743" t="203" r="20731" b="0"/>
          <a:stretch>
            <a:fillRect/>
          </a:stretch>
        </p:blipFill>
        <p:spPr>
          <a:xfrm flipH="false" flipV="false" rot="0">
            <a:off x="3471796" y="514350"/>
            <a:ext cx="11044403" cy="9258300"/>
          </a:xfrm>
          <a:prstGeom prst="rect">
            <a:avLst/>
          </a:prstGeom>
        </p:spPr>
      </p:pic>
      <p:sp>
        <p:nvSpPr>
          <p:cNvPr name="TextBox 4" id="4"/>
          <p:cNvSpPr txBox="true"/>
          <p:nvPr/>
        </p:nvSpPr>
        <p:spPr>
          <a:xfrm rot="0">
            <a:off x="3321794" y="9412844"/>
            <a:ext cx="11344407" cy="359806"/>
          </a:xfrm>
          <a:prstGeom prst="rect">
            <a:avLst/>
          </a:prstGeom>
        </p:spPr>
        <p:txBody>
          <a:bodyPr anchor="t" rtlCol="false" tIns="0" lIns="0" bIns="0" rIns="0">
            <a:spAutoFit/>
          </a:bodyPr>
          <a:lstStyle/>
          <a:p>
            <a:pPr algn="ctr">
              <a:lnSpc>
                <a:spcPts val="2884"/>
              </a:lnSpc>
              <a:spcBef>
                <a:spcPct val="0"/>
              </a:spcBef>
            </a:pPr>
            <a:r>
              <a:rPr lang="en-US" sz="2403">
                <a:solidFill>
                  <a:srgbClr val="000000"/>
                </a:solidFill>
                <a:latin typeface="JetBrains Mono Medium Bold"/>
              </a:rPr>
              <a:t>Source: </a:t>
            </a:r>
            <a:r>
              <a:rPr lang="en-US" sz="2403">
                <a:solidFill>
                  <a:srgbClr val="000000"/>
                </a:solidFill>
                <a:latin typeface="JetBrains Mono Medium Bold"/>
              </a:rPr>
              <a:t>Australian Strategic Policy Institute, ASPI</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3750236" y="4292097"/>
            <a:ext cx="10787529" cy="1581150"/>
          </a:xfrm>
          <a:prstGeom prst="rect">
            <a:avLst/>
          </a:prstGeom>
        </p:spPr>
        <p:txBody>
          <a:bodyPr anchor="t" rtlCol="false" tIns="0" lIns="0" bIns="0" rIns="0">
            <a:spAutoFit/>
          </a:bodyPr>
          <a:lstStyle/>
          <a:p>
            <a:pPr algn="just">
              <a:lnSpc>
                <a:spcPts val="4200"/>
              </a:lnSpc>
            </a:pPr>
            <a:r>
              <a:rPr lang="en-US" sz="3000">
                <a:solidFill>
                  <a:srgbClr val="231F20"/>
                </a:solidFill>
                <a:latin typeface="JetBrains Mono Medium"/>
              </a:rPr>
              <a:t>It is necessary to "a</a:t>
            </a:r>
            <a:r>
              <a:rPr lang="en-US" sz="3000">
                <a:solidFill>
                  <a:srgbClr val="231F20"/>
                </a:solidFill>
                <a:latin typeface="JetBrains Mono Medium"/>
              </a:rPr>
              <a:t>nalyze the </a:t>
            </a:r>
            <a:r>
              <a:rPr lang="en-US" sz="3000" u="sng">
                <a:solidFill>
                  <a:srgbClr val="231F20"/>
                </a:solidFill>
                <a:latin typeface="JetBrains Mono Medium Bold Italics"/>
              </a:rPr>
              <a:t>contexts</a:t>
            </a:r>
            <a:r>
              <a:rPr lang="en-US" sz="3000">
                <a:solidFill>
                  <a:srgbClr val="231F20"/>
                </a:solidFill>
                <a:latin typeface="JetBrains Mono Medium Bold Italics"/>
              </a:rPr>
              <a:t> </a:t>
            </a:r>
            <a:r>
              <a:rPr lang="en-US" sz="3000">
                <a:solidFill>
                  <a:srgbClr val="231F20"/>
                </a:solidFill>
                <a:latin typeface="JetBrains Mono Medium"/>
              </a:rPr>
              <a:t>and </a:t>
            </a:r>
            <a:r>
              <a:rPr lang="en-US" sz="3000" u="sng">
                <a:solidFill>
                  <a:srgbClr val="231F20"/>
                </a:solidFill>
                <a:latin typeface="JetBrains Mono Medium Bold Italics"/>
              </a:rPr>
              <a:t>processes</a:t>
            </a:r>
            <a:r>
              <a:rPr lang="en-US" sz="3000">
                <a:solidFill>
                  <a:srgbClr val="231F20"/>
                </a:solidFill>
                <a:latin typeface="JetBrains Mono Medium"/>
              </a:rPr>
              <a:t> in which these norms are produced and agreed upon" (Finnemore and Hollis 2016)</a:t>
            </a:r>
          </a:p>
        </p:txBody>
      </p:sp>
      <p:sp>
        <p:nvSpPr>
          <p:cNvPr name="TextBox 3" id="3"/>
          <p:cNvSpPr txBox="true"/>
          <p:nvPr/>
        </p:nvSpPr>
        <p:spPr>
          <a:xfrm rot="0">
            <a:off x="2079309" y="1240562"/>
            <a:ext cx="14129382" cy="1790700"/>
          </a:xfrm>
          <a:prstGeom prst="rect">
            <a:avLst/>
          </a:prstGeom>
        </p:spPr>
        <p:txBody>
          <a:bodyPr anchor="t" rtlCol="false" tIns="0" lIns="0" bIns="0" rIns="0">
            <a:spAutoFit/>
          </a:bodyPr>
          <a:lstStyle/>
          <a:p>
            <a:pPr algn="ctr">
              <a:lnSpc>
                <a:spcPts val="7063"/>
              </a:lnSpc>
            </a:pPr>
            <a:r>
              <a:rPr lang="en-US" sz="5886">
                <a:solidFill>
                  <a:srgbClr val="000000"/>
                </a:solidFill>
                <a:latin typeface="JetBrains Mono Medium Bold"/>
              </a:rPr>
              <a:t>WHY STUDY THE CYBER PERIPHERY THROUGH NORMS?</a:t>
            </a:r>
          </a:p>
        </p:txBody>
      </p:sp>
      <p:pic>
        <p:nvPicPr>
          <p:cNvPr name="Picture 4" id="4"/>
          <p:cNvPicPr>
            <a:picLocks noChangeAspect="true"/>
          </p:cNvPicPr>
          <p:nvPr/>
        </p:nvPicPr>
        <p:blipFill>
          <a:blip r:embed="rId3">
            <a:alphaModFix amt="5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4565131" y="-8498079"/>
            <a:ext cx="23448706" cy="23499297"/>
          </a:xfrm>
          <a:prstGeom prst="rect">
            <a:avLst/>
          </a:prstGeom>
        </p:spPr>
      </p:pic>
      <p:sp>
        <p:nvSpPr>
          <p:cNvPr name="TextBox 5" id="5"/>
          <p:cNvSpPr txBox="true"/>
          <p:nvPr/>
        </p:nvSpPr>
        <p:spPr>
          <a:xfrm rot="0">
            <a:off x="3750236" y="6616197"/>
            <a:ext cx="10707299" cy="2114550"/>
          </a:xfrm>
          <a:prstGeom prst="rect">
            <a:avLst/>
          </a:prstGeom>
        </p:spPr>
        <p:txBody>
          <a:bodyPr anchor="t" rtlCol="false" tIns="0" lIns="0" bIns="0" rIns="0">
            <a:spAutoFit/>
          </a:bodyPr>
          <a:lstStyle/>
          <a:p>
            <a:pPr algn="just">
              <a:lnSpc>
                <a:spcPts val="4200"/>
              </a:lnSpc>
              <a:spcBef>
                <a:spcPct val="0"/>
              </a:spcBef>
            </a:pPr>
            <a:r>
              <a:rPr lang="en-US" sz="3000">
                <a:solidFill>
                  <a:srgbClr val="231F20"/>
                </a:solidFill>
                <a:latin typeface="JetBrains Mono Medium"/>
              </a:rPr>
              <a:t>Analyzing norms building processes allow us to look at the </a:t>
            </a:r>
            <a:r>
              <a:rPr lang="en-US" sz="3000">
                <a:solidFill>
                  <a:srgbClr val="231F20"/>
                </a:solidFill>
                <a:latin typeface="JetBrains Mono Medium Bold"/>
              </a:rPr>
              <a:t>power relations</a:t>
            </a:r>
            <a:r>
              <a:rPr lang="en-US" sz="3000">
                <a:solidFill>
                  <a:srgbClr val="231F20"/>
                </a:solidFill>
                <a:latin typeface="JetBrains Mono Medium"/>
              </a:rPr>
              <a:t> between </a:t>
            </a:r>
            <a:r>
              <a:rPr lang="en-US" sz="3000">
                <a:solidFill>
                  <a:srgbClr val="231F20"/>
                </a:solidFill>
                <a:latin typeface="JetBrains Mono Medium Bold"/>
              </a:rPr>
              <a:t>actors </a:t>
            </a:r>
            <a:r>
              <a:rPr lang="en-US" sz="3000">
                <a:solidFill>
                  <a:srgbClr val="231F20"/>
                </a:solidFill>
                <a:latin typeface="JetBrains Mono Medium"/>
              </a:rPr>
              <a:t>and </a:t>
            </a:r>
            <a:r>
              <a:rPr lang="en-US" sz="3000">
                <a:solidFill>
                  <a:srgbClr val="231F20"/>
                </a:solidFill>
                <a:latin typeface="JetBrains Mono Medium Bold"/>
              </a:rPr>
              <a:t>institutions</a:t>
            </a:r>
            <a:r>
              <a:rPr lang="en-US" sz="3000">
                <a:solidFill>
                  <a:srgbClr val="231F20"/>
                </a:solidFill>
                <a:latin typeface="JetBrains Mono Medium"/>
              </a:rPr>
              <a:t>, unveiling </a:t>
            </a:r>
            <a:r>
              <a:rPr lang="en-US" sz="3000">
                <a:solidFill>
                  <a:srgbClr val="231F20"/>
                </a:solidFill>
                <a:latin typeface="JetBrains Mono Medium Bold"/>
              </a:rPr>
              <a:t>hidden dynamics of inequality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36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87073" y="2752581"/>
            <a:ext cx="3835778" cy="3778241"/>
          </a:xfrm>
          <a:prstGeom prst="rect">
            <a:avLst/>
          </a:prstGeom>
        </p:spPr>
      </p:pic>
      <p:sp>
        <p:nvSpPr>
          <p:cNvPr name="TextBox 3" id="3"/>
          <p:cNvSpPr txBox="true"/>
          <p:nvPr/>
        </p:nvSpPr>
        <p:spPr>
          <a:xfrm rot="0">
            <a:off x="273259" y="4342523"/>
            <a:ext cx="6663407" cy="598358"/>
          </a:xfrm>
          <a:prstGeom prst="rect">
            <a:avLst/>
          </a:prstGeom>
        </p:spPr>
        <p:txBody>
          <a:bodyPr anchor="t" rtlCol="false" tIns="0" lIns="0" bIns="0" rIns="0">
            <a:spAutoFit/>
          </a:bodyPr>
          <a:lstStyle/>
          <a:p>
            <a:pPr algn="ctr">
              <a:lnSpc>
                <a:spcPts val="4720"/>
              </a:lnSpc>
            </a:pPr>
            <a:r>
              <a:rPr lang="en-US" sz="3934">
                <a:solidFill>
                  <a:srgbClr val="000000"/>
                </a:solidFill>
                <a:latin typeface="JetBrains Mono Medium Bold"/>
              </a:rPr>
              <a:t>THE CYBER PERIPHERY</a:t>
            </a:r>
          </a:p>
        </p:txBody>
      </p:sp>
      <p:sp>
        <p:nvSpPr>
          <p:cNvPr name="TextBox 4" id="4"/>
          <p:cNvSpPr txBox="true"/>
          <p:nvPr/>
        </p:nvSpPr>
        <p:spPr>
          <a:xfrm rot="0">
            <a:off x="7164999" y="2953906"/>
            <a:ext cx="10369086" cy="2114550"/>
          </a:xfrm>
          <a:prstGeom prst="rect">
            <a:avLst/>
          </a:prstGeom>
        </p:spPr>
        <p:txBody>
          <a:bodyPr anchor="t" rtlCol="false" tIns="0" lIns="0" bIns="0" rIns="0">
            <a:spAutoFit/>
          </a:bodyPr>
          <a:lstStyle/>
          <a:p>
            <a:pPr algn="just">
              <a:lnSpc>
                <a:spcPts val="4200"/>
              </a:lnSpc>
              <a:spcBef>
                <a:spcPct val="0"/>
              </a:spcBef>
            </a:pPr>
            <a:r>
              <a:rPr lang="en-US" sz="3000">
                <a:solidFill>
                  <a:srgbClr val="000000"/>
                </a:solidFill>
                <a:latin typeface="JetBrains Mono Medium"/>
              </a:rPr>
              <a:t>Illustrates </a:t>
            </a:r>
            <a:r>
              <a:rPr lang="en-US" sz="3000">
                <a:solidFill>
                  <a:srgbClr val="000000"/>
                </a:solidFill>
                <a:latin typeface="JetBrains Mono Medium Bold"/>
              </a:rPr>
              <a:t>how </a:t>
            </a:r>
            <a:r>
              <a:rPr lang="en-US" sz="3000">
                <a:solidFill>
                  <a:srgbClr val="000000"/>
                </a:solidFill>
                <a:latin typeface="JetBrains Mono Medium"/>
              </a:rPr>
              <a:t>debates in Internet Governance are shaped by </a:t>
            </a:r>
            <a:r>
              <a:rPr lang="en-US" sz="3000">
                <a:solidFill>
                  <a:srgbClr val="000000"/>
                </a:solidFill>
                <a:latin typeface="JetBrains Mono Medium Bold"/>
              </a:rPr>
              <a:t>power structures</a:t>
            </a:r>
            <a:r>
              <a:rPr lang="en-US" sz="3000">
                <a:solidFill>
                  <a:srgbClr val="000000"/>
                </a:solidFill>
                <a:latin typeface="JetBrains Mono Medium"/>
              </a:rPr>
              <a:t> that can be traced back to the world-system division between </a:t>
            </a:r>
            <a:r>
              <a:rPr lang="en-US" sz="3000">
                <a:solidFill>
                  <a:srgbClr val="000000"/>
                </a:solidFill>
                <a:latin typeface="JetBrains Mono Medium Bold"/>
              </a:rPr>
              <a:t>core</a:t>
            </a:r>
            <a:r>
              <a:rPr lang="en-US" sz="3000">
                <a:solidFill>
                  <a:srgbClr val="000000"/>
                </a:solidFill>
                <a:latin typeface="JetBrains Mono Medium"/>
              </a:rPr>
              <a:t> and </a:t>
            </a:r>
            <a:r>
              <a:rPr lang="en-US" sz="3000">
                <a:solidFill>
                  <a:srgbClr val="000000"/>
                </a:solidFill>
                <a:latin typeface="JetBrains Mono Medium Bold"/>
              </a:rPr>
              <a:t>periphery</a:t>
            </a:r>
          </a:p>
        </p:txBody>
      </p:sp>
      <p:sp>
        <p:nvSpPr>
          <p:cNvPr name="TextBox 5" id="5"/>
          <p:cNvSpPr txBox="true"/>
          <p:nvPr/>
        </p:nvSpPr>
        <p:spPr>
          <a:xfrm rot="0">
            <a:off x="7164999" y="5694794"/>
            <a:ext cx="10369086" cy="1581150"/>
          </a:xfrm>
          <a:prstGeom prst="rect">
            <a:avLst/>
          </a:prstGeom>
        </p:spPr>
        <p:txBody>
          <a:bodyPr anchor="t" rtlCol="false" tIns="0" lIns="0" bIns="0" rIns="0">
            <a:spAutoFit/>
          </a:bodyPr>
          <a:lstStyle/>
          <a:p>
            <a:pPr algn="just">
              <a:lnSpc>
                <a:spcPts val="4200"/>
              </a:lnSpc>
              <a:spcBef>
                <a:spcPct val="0"/>
              </a:spcBef>
            </a:pPr>
            <a:r>
              <a:rPr lang="en-US" sz="3000">
                <a:solidFill>
                  <a:srgbClr val="000000"/>
                </a:solidFill>
                <a:latin typeface="JetBrains Mono Medium"/>
              </a:rPr>
              <a:t>Provides a new framework for looking at the relationships between </a:t>
            </a:r>
            <a:r>
              <a:rPr lang="en-US" sz="3000">
                <a:solidFill>
                  <a:srgbClr val="000000"/>
                </a:solidFill>
                <a:latin typeface="JetBrains Mono Medium Bold"/>
              </a:rPr>
              <a:t>Internet Governance</a:t>
            </a:r>
            <a:r>
              <a:rPr lang="en-US" sz="3000">
                <a:solidFill>
                  <a:srgbClr val="000000"/>
                </a:solidFill>
                <a:latin typeface="JetBrains Mono Medium"/>
              </a:rPr>
              <a:t> and </a:t>
            </a:r>
            <a:r>
              <a:rPr lang="en-US" sz="3000">
                <a:solidFill>
                  <a:srgbClr val="000000"/>
                </a:solidFill>
                <a:latin typeface="JetBrains Mono Medium Bold"/>
              </a:rPr>
              <a:t>Inequality</a:t>
            </a:r>
          </a:p>
        </p:txBody>
      </p:sp>
      <p:pic>
        <p:nvPicPr>
          <p:cNvPr name="Picture 6" id="6"/>
          <p:cNvPicPr>
            <a:picLocks noChangeAspect="true"/>
          </p:cNvPicPr>
          <p:nvPr/>
        </p:nvPicPr>
        <p:blipFill>
          <a:blip r:embed="rId4">
            <a:alphaModFix amt="6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20885570" y="-5930434"/>
            <a:ext cx="23448706" cy="23499297"/>
          </a:xfrm>
          <a:prstGeom prst="rect">
            <a:avLst/>
          </a:prstGeom>
        </p:spPr>
      </p:pic>
      <p:sp>
        <p:nvSpPr>
          <p:cNvPr name="TextBox 7" id="7"/>
          <p:cNvSpPr txBox="true"/>
          <p:nvPr/>
        </p:nvSpPr>
        <p:spPr>
          <a:xfrm rot="0">
            <a:off x="3264090" y="1031726"/>
            <a:ext cx="11759820" cy="828675"/>
          </a:xfrm>
          <a:prstGeom prst="rect">
            <a:avLst/>
          </a:prstGeom>
        </p:spPr>
        <p:txBody>
          <a:bodyPr anchor="t" rtlCol="false" tIns="0" lIns="0" bIns="0" rIns="0">
            <a:spAutoFit/>
          </a:bodyPr>
          <a:lstStyle/>
          <a:p>
            <a:pPr algn="ctr">
              <a:lnSpc>
                <a:spcPts val="6599"/>
              </a:lnSpc>
            </a:pPr>
            <a:r>
              <a:rPr lang="en-US" sz="5499">
                <a:solidFill>
                  <a:srgbClr val="231F20"/>
                </a:solidFill>
                <a:latin typeface="JetBrains Mono Medium Bold"/>
              </a:rPr>
              <a:t>CONCLUSION AND NEXT STEPS</a:t>
            </a:r>
          </a:p>
        </p:txBody>
      </p:sp>
      <p:sp>
        <p:nvSpPr>
          <p:cNvPr name="TextBox 8" id="8"/>
          <p:cNvSpPr txBox="true"/>
          <p:nvPr/>
        </p:nvSpPr>
        <p:spPr>
          <a:xfrm rot="0">
            <a:off x="1795918" y="8210550"/>
            <a:ext cx="14696164" cy="1047750"/>
          </a:xfrm>
          <a:prstGeom prst="rect">
            <a:avLst/>
          </a:prstGeom>
        </p:spPr>
        <p:txBody>
          <a:bodyPr anchor="t" rtlCol="false" tIns="0" lIns="0" bIns="0" rIns="0">
            <a:spAutoFit/>
          </a:bodyPr>
          <a:lstStyle/>
          <a:p>
            <a:pPr algn="just">
              <a:lnSpc>
                <a:spcPts val="4200"/>
              </a:lnSpc>
              <a:spcBef>
                <a:spcPct val="0"/>
              </a:spcBef>
            </a:pPr>
            <a:r>
              <a:rPr lang="en-US" sz="3000">
                <a:solidFill>
                  <a:srgbClr val="000000"/>
                </a:solidFill>
                <a:latin typeface="JetBrains Mono Medium Bold"/>
              </a:rPr>
              <a:t>To do:</a:t>
            </a:r>
            <a:r>
              <a:rPr lang="en-US" sz="3000">
                <a:solidFill>
                  <a:srgbClr val="000000"/>
                </a:solidFill>
                <a:latin typeface="JetBrains Mono Medium"/>
              </a:rPr>
              <a:t> develop concrete analysis of where and how this division between core and periphery appear in Internet Governance debates</a:t>
            </a:r>
          </a:p>
        </p:txBody>
      </p:sp>
    </p:spTree>
  </p:cSld>
  <p:clrMapOvr>
    <a:masterClrMapping/>
  </p:clrMapOvr>
</p:sld>
</file>

<file path=ppt/slides/slide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962825" y="3917973"/>
            <a:ext cx="14362349" cy="1049973"/>
          </a:xfrm>
          <a:prstGeom prst="rect">
            <a:avLst/>
          </a:prstGeom>
        </p:spPr>
        <p:txBody>
          <a:bodyPr anchor="t" rtlCol="false" tIns="0" lIns="0" bIns="0" rIns="0">
            <a:spAutoFit/>
          </a:bodyPr>
          <a:lstStyle/>
          <a:p>
            <a:pPr algn="ctr">
              <a:lnSpc>
                <a:spcPts val="8266"/>
              </a:lnSpc>
            </a:pPr>
            <a:r>
              <a:rPr lang="en-US" sz="6889">
                <a:solidFill>
                  <a:srgbClr val="231F20"/>
                </a:solidFill>
                <a:latin typeface="JetBrains Mono Medium Bold"/>
              </a:rPr>
              <a:t>THANK YOU.</a:t>
            </a:r>
          </a:p>
        </p:txBody>
      </p:sp>
      <p:grpSp>
        <p:nvGrpSpPr>
          <p:cNvPr name="Group 3" id="3"/>
          <p:cNvGrpSpPr/>
          <p:nvPr/>
        </p:nvGrpSpPr>
        <p:grpSpPr>
          <a:xfrm rot="0">
            <a:off x="4647902" y="6812157"/>
            <a:ext cx="8992197" cy="1928258"/>
            <a:chOff x="0" y="0"/>
            <a:chExt cx="11989596" cy="2571011"/>
          </a:xfrm>
        </p:grpSpPr>
        <p:sp>
          <p:nvSpPr>
            <p:cNvPr name="TextBox 4" id="4"/>
            <p:cNvSpPr txBox="true"/>
            <p:nvPr/>
          </p:nvSpPr>
          <p:spPr>
            <a:xfrm rot="0">
              <a:off x="0" y="0"/>
              <a:ext cx="11989596" cy="622300"/>
            </a:xfrm>
            <a:prstGeom prst="rect">
              <a:avLst/>
            </a:prstGeom>
          </p:spPr>
          <p:txBody>
            <a:bodyPr anchor="t" rtlCol="false" tIns="0" lIns="0" bIns="0" rIns="0">
              <a:spAutoFit/>
            </a:bodyPr>
            <a:lstStyle/>
            <a:p>
              <a:pPr algn="ctr">
                <a:lnSpc>
                  <a:spcPts val="3735"/>
                </a:lnSpc>
              </a:pPr>
              <a:r>
                <a:rPr lang="en-US" sz="3113" spc="323">
                  <a:solidFill>
                    <a:srgbClr val="231F20"/>
                  </a:solidFill>
                  <a:latin typeface="JetBrains Mono Medium"/>
                </a:rPr>
                <a:t>bernardobeiriz@gmail.com</a:t>
              </a:r>
            </a:p>
          </p:txBody>
        </p:sp>
        <p:sp>
          <p:nvSpPr>
            <p:cNvPr name="TextBox 5" id="5"/>
            <p:cNvSpPr txBox="true"/>
            <p:nvPr/>
          </p:nvSpPr>
          <p:spPr>
            <a:xfrm rot="0">
              <a:off x="0" y="1938339"/>
              <a:ext cx="11989596" cy="632672"/>
            </a:xfrm>
            <a:prstGeom prst="rect">
              <a:avLst/>
            </a:prstGeom>
          </p:spPr>
          <p:txBody>
            <a:bodyPr anchor="t" rtlCol="false" tIns="0" lIns="0" bIns="0" rIns="0">
              <a:spAutoFit/>
            </a:bodyPr>
            <a:lstStyle/>
            <a:p>
              <a:pPr algn="ctr">
                <a:lnSpc>
                  <a:spcPts val="3735"/>
                </a:lnSpc>
              </a:pPr>
              <a:r>
                <a:rPr lang="en-US" sz="3113">
                  <a:solidFill>
                    <a:srgbClr val="231F20"/>
                  </a:solidFill>
                  <a:latin typeface="JetBrains Mono Medium"/>
                </a:rPr>
                <a:t>bernardobeiriz.com</a:t>
              </a:r>
            </a:p>
          </p:txBody>
        </p:sp>
        <p:sp>
          <p:nvSpPr>
            <p:cNvPr name="TextBox 6" id="6"/>
            <p:cNvSpPr txBox="true"/>
            <p:nvPr/>
          </p:nvSpPr>
          <p:spPr>
            <a:xfrm rot="0">
              <a:off x="1224091" y="969169"/>
              <a:ext cx="9541414" cy="622300"/>
            </a:xfrm>
            <a:prstGeom prst="rect">
              <a:avLst/>
            </a:prstGeom>
          </p:spPr>
          <p:txBody>
            <a:bodyPr anchor="t" rtlCol="false" tIns="0" lIns="0" bIns="0" rIns="0">
              <a:spAutoFit/>
            </a:bodyPr>
            <a:lstStyle/>
            <a:p>
              <a:pPr algn="ctr">
                <a:lnSpc>
                  <a:spcPts val="3735"/>
                </a:lnSpc>
              </a:pPr>
              <a:r>
                <a:rPr lang="en-US" sz="3113">
                  <a:solidFill>
                    <a:srgbClr val="231F20"/>
                  </a:solidFill>
                  <a:latin typeface="JetBrains Mono Medium"/>
                </a:rPr>
                <a:t>Twitter: @bernardobeiriz</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DAFZcmLOlXA</dc:identifier>
  <dcterms:modified xsi:type="dcterms:W3CDTF">2011-08-01T06:04:30Z</dcterms:modified>
  <cp:revision>1</cp:revision>
  <dc:title>ICANN NExtGen 76 Presentation</dc:title>
</cp:coreProperties>
</file>